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793" r:id="rId2"/>
    <p:sldId id="801" r:id="rId3"/>
    <p:sldId id="794" r:id="rId4"/>
    <p:sldId id="800" r:id="rId5"/>
    <p:sldId id="799" r:id="rId6"/>
    <p:sldId id="798" r:id="rId7"/>
    <p:sldId id="797" r:id="rId8"/>
    <p:sldId id="796" r:id="rId9"/>
    <p:sldId id="795" r:id="rId10"/>
    <p:sldId id="80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0F2"/>
    <a:srgbClr val="005AA5"/>
    <a:srgbClr val="2C4286"/>
    <a:srgbClr val="D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D1A0C-2187-4BF0-8D2B-0076FB8E9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3805" y="3700874"/>
            <a:ext cx="6592576" cy="364715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7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7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</a:p>
          <a:p>
            <a:pPr algn="ctr"/>
            <a:endParaRPr lang="ru-RU" altLang="ru-RU" sz="2700" dirty="0" smtClean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«Деловой иностранный язык (немецкий)»</a:t>
            </a: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6" y="5995851"/>
            <a:ext cx="8817428" cy="229293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Кафедра</a:t>
            </a:r>
            <a:r>
              <a:rPr lang="en-US" altLang="ru-RU" sz="2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altLang="ru-RU" sz="2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иностранных языков</a:t>
            </a:r>
            <a:endParaRPr lang="ru-RU" altLang="ru-RU" sz="2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  <a:endParaRPr lang="ru-RU" altLang="ru-RU" sz="4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 smtClean="0"/>
              <a:t>Цель </a:t>
            </a:r>
            <a:r>
              <a:rPr lang="ru-RU" dirty="0"/>
              <a:t>освоения дисциплины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формирование навыка использования иностранного (немецкого) языка в деловой </a:t>
            </a:r>
            <a:r>
              <a:rPr lang="ru-RU" dirty="0" smtClean="0"/>
              <a:t>коммуникации.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25" y="3605842"/>
            <a:ext cx="4337056" cy="256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Задачи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069512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 формирование </a:t>
            </a:r>
            <a:r>
              <a:rPr lang="ru-RU" dirty="0"/>
              <a:t>коммуникативной языковой компетенции, включающей лингвистический, социолингвистический и прагматический компоненты и обеспечивающей осуществление оптимальной профессиональной коммуникации на иностранном </a:t>
            </a:r>
            <a:r>
              <a:rPr lang="ru-RU" dirty="0" smtClean="0"/>
              <a:t>языке;</a:t>
            </a:r>
            <a:endParaRPr lang="ru-RU" dirty="0"/>
          </a:p>
          <a:p>
            <a:pPr algn="just"/>
            <a:r>
              <a:rPr lang="ru-RU" dirty="0" smtClean="0"/>
              <a:t>совершенствование </a:t>
            </a:r>
            <a:r>
              <a:rPr lang="ru-RU" dirty="0"/>
              <a:t>навыков изучающего чтения специальной литературы и развитие навыков поискового чтения;</a:t>
            </a:r>
          </a:p>
          <a:p>
            <a:pPr algn="just"/>
            <a:r>
              <a:rPr lang="ru-RU" dirty="0" smtClean="0"/>
              <a:t>совершенствование </a:t>
            </a:r>
            <a:r>
              <a:rPr lang="ru-RU" dirty="0"/>
              <a:t>навыков речевого общения с целью использования их в профессиональных дискуссиях, конференциях, переговорах, интервью и других видах речевой деятельности;</a:t>
            </a:r>
          </a:p>
          <a:p>
            <a:pPr algn="just"/>
            <a:r>
              <a:rPr lang="ru-RU" dirty="0" smtClean="0"/>
              <a:t>развитие </a:t>
            </a:r>
            <a:r>
              <a:rPr lang="ru-RU" dirty="0"/>
              <a:t>основных умений и навыков письменного перевода научного текста по специальности;</a:t>
            </a:r>
          </a:p>
          <a:p>
            <a:pPr algn="just"/>
            <a:r>
              <a:rPr lang="ru-RU" dirty="0" smtClean="0"/>
              <a:t>развитие </a:t>
            </a:r>
            <a:r>
              <a:rPr lang="ru-RU" dirty="0"/>
              <a:t>навыков делового письма и ведения переписки в сфере профессиональной коммуникации;</a:t>
            </a:r>
          </a:p>
          <a:p>
            <a:pPr algn="just"/>
            <a:r>
              <a:rPr lang="ru-RU" dirty="0" smtClean="0"/>
              <a:t>совершенствование </a:t>
            </a:r>
            <a:r>
              <a:rPr lang="ru-RU" dirty="0"/>
              <a:t>навыков создания вторичного научного текста (реферата, аннотации, тезисов) на основе анализа первичного текста.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Для кого предназначена дисциплина?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1949570"/>
            <a:ext cx="7886700" cy="469765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обучающиеся направления подготовки </a:t>
            </a:r>
            <a:r>
              <a:rPr lang="ru-RU" dirty="0"/>
              <a:t>40.04.01 Юриспруденция  для всех программ </a:t>
            </a:r>
            <a:r>
              <a:rPr lang="ru-RU" dirty="0" smtClean="0"/>
              <a:t>магистратуры</a:t>
            </a:r>
          </a:p>
          <a:p>
            <a:pPr marL="0" indent="0" algn="just">
              <a:buNone/>
            </a:pPr>
            <a:r>
              <a:rPr lang="ru-RU" dirty="0" smtClean="0"/>
              <a:t>-</a:t>
            </a:r>
            <a:r>
              <a:rPr lang="en-US" dirty="0" smtClean="0"/>
              <a:t>.</a:t>
            </a:r>
            <a:endParaRPr lang="ru-RU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81" y="5014163"/>
            <a:ext cx="15303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8016252" cy="60525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Что изучается в ходе освоения дисциплины?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1647646"/>
            <a:ext cx="7886700" cy="47359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Особенности немецких предприятий и  устройство </a:t>
            </a:r>
            <a:r>
              <a:rPr lang="ru-RU" dirty="0"/>
              <a:t>на работу  </a:t>
            </a:r>
          </a:p>
          <a:p>
            <a:r>
              <a:rPr lang="ru-RU" dirty="0" smtClean="0"/>
              <a:t>Особенности написания биографии в </a:t>
            </a:r>
            <a:r>
              <a:rPr lang="ru-RU" dirty="0"/>
              <a:t>табличной форме </a:t>
            </a:r>
          </a:p>
          <a:p>
            <a:r>
              <a:rPr lang="ru-RU" dirty="0" smtClean="0"/>
              <a:t>Структура и виды деловых писем </a:t>
            </a:r>
          </a:p>
          <a:p>
            <a:r>
              <a:rPr lang="ru-RU" dirty="0" smtClean="0"/>
              <a:t>Структура </a:t>
            </a:r>
            <a:r>
              <a:rPr lang="ru-RU" dirty="0"/>
              <a:t>и языковые особенности </a:t>
            </a:r>
            <a:r>
              <a:rPr lang="ru-RU" dirty="0" smtClean="0"/>
              <a:t>немецких электронных </a:t>
            </a:r>
            <a:r>
              <a:rPr lang="ru-RU" dirty="0"/>
              <a:t>деловых писем</a:t>
            </a:r>
          </a:p>
          <a:p>
            <a:r>
              <a:rPr lang="ru-RU" dirty="0" smtClean="0"/>
              <a:t>Особенности ведения делового телефонного разговора на немецком языке</a:t>
            </a:r>
            <a:endParaRPr lang="ru-RU" dirty="0"/>
          </a:p>
          <a:p>
            <a:r>
              <a:rPr lang="ru-RU" dirty="0" smtClean="0"/>
              <a:t> Структура написания заявления </a:t>
            </a:r>
            <a:r>
              <a:rPr lang="ru-RU" dirty="0"/>
              <a:t>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приеме </a:t>
            </a:r>
            <a:r>
              <a:rPr lang="ru-RU" dirty="0"/>
              <a:t>на </a:t>
            </a:r>
            <a:r>
              <a:rPr lang="ru-RU" dirty="0" smtClean="0"/>
              <a:t>работу на немецком языке</a:t>
            </a:r>
          </a:p>
          <a:p>
            <a:r>
              <a:rPr lang="ru-RU" dirty="0" smtClean="0"/>
              <a:t>Роль </a:t>
            </a:r>
            <a:r>
              <a:rPr lang="ru-RU" dirty="0" err="1"/>
              <a:t>цифровизации</a:t>
            </a:r>
            <a:r>
              <a:rPr lang="ru-RU" dirty="0"/>
              <a:t> 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профессиональной </a:t>
            </a:r>
            <a:r>
              <a:rPr lang="ru-RU" dirty="0"/>
              <a:t>сфере</a:t>
            </a:r>
          </a:p>
          <a:p>
            <a:r>
              <a:rPr lang="ru-RU" dirty="0" smtClean="0"/>
              <a:t>Деловые переговоры и </a:t>
            </a:r>
          </a:p>
          <a:p>
            <a:pPr marL="0" indent="0">
              <a:buNone/>
            </a:pPr>
            <a:r>
              <a:rPr lang="ru-RU" dirty="0" smtClean="0"/>
              <a:t>деловая корреспонденция на немецком языке.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07" y="3907766"/>
            <a:ext cx="2819192" cy="150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r>
              <a:rPr lang="ru-RU" dirty="0" smtClean="0"/>
              <a:t>Тематический план дисциплины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Тема </a:t>
            </a:r>
            <a:r>
              <a:rPr lang="ru-RU" sz="2400" dirty="0"/>
              <a:t>1.  </a:t>
            </a:r>
            <a:r>
              <a:rPr lang="en-US" sz="2400" dirty="0"/>
              <a:t>Deutsche </a:t>
            </a:r>
            <a:r>
              <a:rPr lang="en-US" sz="2400" dirty="0" err="1" smtClean="0"/>
              <a:t>Unternehmen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/>
              <a:t>Тема </a:t>
            </a:r>
            <a:r>
              <a:rPr lang="ru-RU" sz="2400" dirty="0"/>
              <a:t>2</a:t>
            </a:r>
            <a:r>
              <a:rPr lang="ru-RU" sz="2400" dirty="0" smtClean="0"/>
              <a:t>. </a:t>
            </a:r>
            <a:r>
              <a:rPr lang="de-DE" sz="2400" dirty="0" smtClean="0"/>
              <a:t>Verträge </a:t>
            </a:r>
            <a:r>
              <a:rPr lang="de-DE" sz="2400" dirty="0"/>
              <a:t>und </a:t>
            </a:r>
            <a:r>
              <a:rPr lang="de-DE" sz="2400" dirty="0" smtClean="0"/>
              <a:t>Verhandlungen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/>
              <a:t>Тема </a:t>
            </a:r>
            <a:r>
              <a:rPr lang="ru-RU" sz="2400" dirty="0"/>
              <a:t>3</a:t>
            </a:r>
            <a:r>
              <a:rPr lang="ru-RU" sz="2400" dirty="0" smtClean="0"/>
              <a:t>.</a:t>
            </a:r>
            <a:r>
              <a:rPr lang="de-DE" sz="2400" dirty="0"/>
              <a:t> </a:t>
            </a:r>
            <a:r>
              <a:rPr lang="de-DE" sz="2400" dirty="0" smtClean="0"/>
              <a:t>Bewerbung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35" y="4211937"/>
            <a:ext cx="2514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 smtClean="0"/>
              <a:t>Как будут проходить занятия?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Теоретические опросы</a:t>
            </a:r>
          </a:p>
          <a:p>
            <a:r>
              <a:rPr lang="ru-RU" dirty="0" smtClean="0"/>
              <a:t>Изучение особенностей устной и письменной речи в деловой сфере</a:t>
            </a:r>
          </a:p>
          <a:p>
            <a:r>
              <a:rPr lang="ru-RU" dirty="0" smtClean="0"/>
              <a:t>Подготовка докладов и рефератов по теме</a:t>
            </a:r>
          </a:p>
          <a:p>
            <a:r>
              <a:rPr lang="ru-RU" dirty="0" smtClean="0"/>
              <a:t>Ролевые игры </a:t>
            </a:r>
          </a:p>
          <a:p>
            <a:r>
              <a:rPr lang="ru-RU" dirty="0"/>
              <a:t>В</a:t>
            </a:r>
            <a:r>
              <a:rPr lang="ru-RU" dirty="0" smtClean="0"/>
              <a:t>ыполнение практических заданий </a:t>
            </a:r>
            <a:r>
              <a:rPr lang="ru-RU" dirty="0"/>
              <a:t>(составление </a:t>
            </a:r>
            <a:r>
              <a:rPr lang="ru-RU" dirty="0" smtClean="0"/>
              <a:t>деловых писем на немецком языке)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08" y="5126226"/>
            <a:ext cx="1256581" cy="12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дисциплины для дальнейшего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Основные положения дисциплины могут быть использованы в </a:t>
            </a:r>
            <a:r>
              <a:rPr lang="ru-RU" dirty="0" smtClean="0"/>
              <a:t>дальнейшем при </a:t>
            </a:r>
            <a:r>
              <a:rPr lang="ru-RU" dirty="0"/>
              <a:t>изучении </a:t>
            </a:r>
            <a:r>
              <a:rPr lang="ru-RU" dirty="0" smtClean="0"/>
              <a:t>следующей дисциплины: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Межкультурная </a:t>
            </a:r>
            <a:r>
              <a:rPr lang="ru-RU" dirty="0"/>
              <a:t>коммуникация в деловой сфере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27" y="4313208"/>
            <a:ext cx="3070075" cy="187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1143084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дисциплины для практической работы юриста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Возможность составлять, переводить </a:t>
            </a:r>
            <a:r>
              <a:rPr lang="ru-RU" dirty="0"/>
              <a:t>академические и </a:t>
            </a:r>
            <a:r>
              <a:rPr lang="ru-RU" dirty="0" smtClean="0"/>
              <a:t>профессиональные </a:t>
            </a:r>
            <a:r>
              <a:rPr lang="ru-RU" dirty="0"/>
              <a:t>тексты на иностранном </a:t>
            </a:r>
            <a:r>
              <a:rPr lang="ru-RU" dirty="0" smtClean="0"/>
              <a:t>языке; </a:t>
            </a:r>
          </a:p>
          <a:p>
            <a:pPr algn="just"/>
            <a:r>
              <a:rPr lang="ru-RU" dirty="0" smtClean="0"/>
              <a:t>Умение устанавливать </a:t>
            </a:r>
            <a:r>
              <a:rPr lang="ru-RU" dirty="0"/>
              <a:t>и </a:t>
            </a:r>
            <a:r>
              <a:rPr lang="ru-RU" dirty="0" smtClean="0"/>
              <a:t>развивать </a:t>
            </a:r>
            <a:r>
              <a:rPr lang="ru-RU" dirty="0"/>
              <a:t>профессиональные контакты в соответствии с потребностями совместной деятельности, включая обмен информацией на государственном и иностранном </a:t>
            </a:r>
            <a:r>
              <a:rPr lang="ru-RU" dirty="0" smtClean="0"/>
              <a:t>языках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Получение навыков составления типовой деловой документаций </a:t>
            </a:r>
            <a:r>
              <a:rPr lang="ru-RU" dirty="0"/>
              <a:t>для академических и профессиональных целей на государственном и иностранном </a:t>
            </a:r>
            <a:r>
              <a:rPr lang="ru-RU" dirty="0" smtClean="0"/>
              <a:t>языках</a:t>
            </a:r>
            <a:r>
              <a:rPr lang="en-US" dirty="0" smtClean="0"/>
              <a:t>;</a:t>
            </a:r>
            <a:endParaRPr lang="ru-RU" dirty="0" smtClean="0"/>
          </a:p>
          <a:p>
            <a:pPr algn="just"/>
            <a:r>
              <a:rPr lang="ru-RU" dirty="0" smtClean="0"/>
              <a:t>Умение аргументировано </a:t>
            </a:r>
            <a:r>
              <a:rPr lang="ru-RU" dirty="0"/>
              <a:t>и конструктивно </a:t>
            </a:r>
            <a:r>
              <a:rPr lang="ru-RU" dirty="0" smtClean="0"/>
              <a:t>отстаивать </a:t>
            </a:r>
            <a:r>
              <a:rPr lang="ru-RU" dirty="0"/>
              <a:t>свои позиции и идеи в академических и профессиональных дискуссиях на государственном и иностранном </a:t>
            </a:r>
            <a:r>
              <a:rPr lang="ru-RU" dirty="0" smtClean="0"/>
              <a:t>языках.</a:t>
            </a:r>
          </a:p>
          <a:p>
            <a:pPr algn="just"/>
            <a:r>
              <a:rPr lang="ru-RU" dirty="0"/>
              <a:t>Умение анализировать и учитывать разнообразие культур в процессе межкультурного </a:t>
            </a:r>
            <a:r>
              <a:rPr lang="ru-RU" dirty="0" smtClean="0"/>
              <a:t>взаимодействия.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381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Цель освоения дисциплины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Nata</cp:lastModifiedBy>
  <cp:revision>149</cp:revision>
  <dcterms:created xsi:type="dcterms:W3CDTF">2020-12-02T14:35:45Z</dcterms:created>
  <dcterms:modified xsi:type="dcterms:W3CDTF">2021-09-30T13:44:34Z</dcterms:modified>
</cp:coreProperties>
</file>